
<file path=[Content_Types].xml><?xml version="1.0" encoding="utf-8"?>
<Types xmlns="http://schemas.openxmlformats.org/package/2006/content-types">
  <Default Extension="bin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media/image3.bin" ContentType="image/jpeg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50" r:id="rId3"/>
    <p:sldMasterId id="2147483652" r:id="rId4"/>
  </p:sldMasterIdLst>
  <p:notesMasterIdLst>
    <p:notesMasterId r:id="rId15"/>
  </p:notesMasterIdLst>
  <p:sldIdLst>
    <p:sldId id="257" r:id="rId5"/>
    <p:sldId id="258" r:id="rId6"/>
    <p:sldId id="271" r:id="rId7"/>
    <p:sldId id="277" r:id="rId8"/>
    <p:sldId id="272" r:id="rId9"/>
    <p:sldId id="273" r:id="rId10"/>
    <p:sldId id="274" r:id="rId11"/>
    <p:sldId id="275" r:id="rId12"/>
    <p:sldId id="276" r:id="rId13"/>
    <p:sldId id="278" r:id="rId14"/>
  </p:sldIdLst>
  <p:sldSz cx="9144000" cy="5143500" type="screen16x9"/>
  <p:notesSz cx="7104063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 Narrow" panose="020B060602020203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Müller" initials="MM" lastIdx="1" clrIdx="0">
    <p:extLst>
      <p:ext uri="{19B8F6BF-5375-455C-9EA6-DF929625EA0E}">
        <p15:presenceInfo xmlns:p15="http://schemas.microsoft.com/office/powerpoint/2012/main" userId="Martina Mül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94" autoAdjust="0"/>
  </p:normalViewPr>
  <p:slideViewPr>
    <p:cSldViewPr snapToGrid="0">
      <p:cViewPr varScale="1">
        <p:scale>
          <a:sx n="105" d="100"/>
          <a:sy n="105" d="100"/>
        </p:scale>
        <p:origin x="758" y="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43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6E7CCD5-C37C-DF4C-BE58-86A96882FE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>
            <a:lvl1pPr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76D49C8-D3B8-4347-A2B9-95DE667C102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227" y="0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>
            <a:lvl1pPr algn="r"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18B53A46-1A6E-7A44-8C07-900AA95838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6763"/>
            <a:ext cx="6821487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49F3F102-AEDE-6543-BF94-95F111C3617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055" y="4861068"/>
            <a:ext cx="5683955" cy="4606697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193C457E-5DA3-0946-9224-320E721EF56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0265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b" anchorCtr="0" compatLnSpc="1">
            <a:prstTxWarp prst="textNoShape">
              <a:avLst/>
            </a:prstTxWarp>
          </a:bodyPr>
          <a:lstStyle>
            <a:lvl1pPr defTabSz="990625" eaLnBrk="1" hangingPunct="1">
              <a:defRPr sz="1300">
                <a:latin typeface="Arial Narrow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027B88F2-4789-D844-8C8D-013C1FC25F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227" y="9720265"/>
            <a:ext cx="3078075" cy="512479"/>
          </a:xfrm>
          <a:prstGeom prst="rect">
            <a:avLst/>
          </a:prstGeom>
          <a:noFill/>
          <a:ln>
            <a:noFill/>
          </a:ln>
        </p:spPr>
        <p:txBody>
          <a:bodyPr vert="horz" wrap="square" lIns="99073" tIns="49536" rIns="99073" bIns="49536" numCol="1" anchor="b" anchorCtr="0" compatLnSpc="1">
            <a:prstTxWarp prst="textNoShape">
              <a:avLst/>
            </a:prstTxWarp>
          </a:bodyPr>
          <a:lstStyle>
            <a:lvl1pPr algn="r" defTabSz="990625" eaLnBrk="1" hangingPunct="1">
              <a:defRPr sz="1300">
                <a:latin typeface="Arial Narrow" panose="020B0604020202020204" pitchFamily="34" charset="0"/>
              </a:defRPr>
            </a:lvl1pPr>
          </a:lstStyle>
          <a:p>
            <a:pPr>
              <a:defRPr/>
            </a:pPr>
            <a:fld id="{54D8EBE3-0B53-DB46-B86F-9CDED2EAED4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6626928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Narrow" pitchFamily="34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ild, Schluss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CBF395E5-E39A-1F49-B39F-0CC0642167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B3F07DA-C5D5-42FD-ACF0-3EC8152AF8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24228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4">
            <a:extLst>
              <a:ext uri="{FF2B5EF4-FFF2-40B4-BE49-F238E27FC236}">
                <a16:creationId xmlns:a16="http://schemas.microsoft.com/office/drawing/2014/main" id="{753E7E1E-7E2B-E542-A0EB-F79C225EBD8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1FCAEACB-FE81-344E-B884-3DC35B32C8B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1042988" y="2066924"/>
            <a:ext cx="7058025" cy="2844801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82CE485-93E8-4669-BC4F-46017AB2484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6719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4">
            <a:extLst>
              <a:ext uri="{FF2B5EF4-FFF2-40B4-BE49-F238E27FC236}">
                <a16:creationId xmlns:a16="http://schemas.microsoft.com/office/drawing/2014/main" id="{41772299-7045-064A-AB87-929B4064B0A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68425" y="2514973"/>
            <a:ext cx="7272337" cy="589375"/>
          </a:xfrm>
          <a:prstGeom prst="rect">
            <a:avLst/>
          </a:prstGeom>
        </p:spPr>
        <p:txBody>
          <a:bodyPr lIns="0" tIns="0" rIns="0" bIns="0"/>
          <a:lstStyle>
            <a:lvl1pPr marL="0" indent="0" fontAlgn="auto">
              <a:lnSpc>
                <a:spcPts val="42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3600" b="0" i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pPr fontAlgn="auto">
              <a:lnSpc>
                <a:spcPts val="4200"/>
              </a:lnSpc>
              <a:spcAft>
                <a:spcPts val="0"/>
              </a:spcAft>
              <a:defRPr/>
            </a:pPr>
            <a:r>
              <a:rPr lang="de-DE" altLang="de-DE" sz="3600" dirty="0">
                <a:latin typeface="Arial Narrow" panose="020B0604020202020204" pitchFamily="34" charset="0"/>
                <a:cs typeface="Arial Narrow" panose="020B0604020202020204" pitchFamily="34" charset="0"/>
              </a:rPr>
              <a:t>Titel: Arial Narrow Regular 36 </a:t>
            </a:r>
            <a:r>
              <a:rPr lang="de-DE" altLang="de-DE" sz="3600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pt</a:t>
            </a:r>
            <a:endParaRPr lang="de-DE" altLang="de-DE" sz="3600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ADCB4354-7E5F-F04B-BF86-6D56EC5599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368425" y="3119811"/>
            <a:ext cx="7272338" cy="506412"/>
          </a:xfrm>
          <a:prstGeom prst="rect">
            <a:avLst/>
          </a:prstGeom>
        </p:spPr>
        <p:txBody>
          <a:bodyPr lIns="0" tIns="0" rIns="0" bIns="0"/>
          <a:lstStyle>
            <a:lvl1pPr marL="0" indent="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  <a:lvl2pPr marL="4572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2pPr>
            <a:lvl3pPr marL="9144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3pPr>
            <a:lvl4pPr marL="13716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4pPr>
            <a:lvl5pPr marL="1828800" indent="0">
              <a:lnSpc>
                <a:spcPts val="2800"/>
              </a:lnSpc>
              <a:buFont typeface="Arial" panose="020B0604020202020204" pitchFamily="34" charset="0"/>
              <a:buNone/>
              <a:defRPr sz="2200" b="0" i="0">
                <a:solidFill>
                  <a:schemeClr val="bg1"/>
                </a:solidFill>
                <a:latin typeface="Arial Narrow" panose="020B0606020202030204" pitchFamily="34" charset="0"/>
              </a:defRPr>
            </a:lvl5pPr>
          </a:lstStyle>
          <a:p>
            <a:pPr marL="0" indent="0" fontAlgn="auto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de-DE" altLang="de-DE" sz="22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Untertitel: Arial Narrow Regular 22 </a:t>
            </a:r>
            <a:r>
              <a:rPr lang="de-DE" altLang="de-DE" sz="2200" dirty="0" err="1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pt</a:t>
            </a:r>
            <a:r>
              <a:rPr lang="de-DE" altLang="de-DE" sz="2200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endParaRPr lang="de-CH" altLang="de-DE" sz="2200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594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3BC990F-D024-4944-A63D-707F5247C3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2988" y="853200"/>
            <a:ext cx="7058025" cy="2700337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  <a:defRPr sz="2200"/>
            </a:lvl1pPr>
            <a:lvl2pPr marL="458787" indent="-457200">
              <a:buFont typeface="+mj-lt"/>
              <a:buAutoNum type="arabicPeriod"/>
              <a:defRPr sz="2200"/>
            </a:lvl2pPr>
            <a:lvl3pPr marL="814387" indent="-457200">
              <a:buFont typeface="+mj-lt"/>
              <a:buAutoNum type="arabicPeriod"/>
              <a:defRPr sz="2200"/>
            </a:lvl3pPr>
            <a:lvl4pPr marL="1182688" indent="-457200">
              <a:buFont typeface="+mj-lt"/>
              <a:buAutoNum type="arabicPeriod"/>
              <a:defRPr sz="2200"/>
            </a:lvl4pPr>
            <a:lvl5pPr marL="1527175" indent="-457200">
              <a:buFont typeface="+mj-lt"/>
              <a:buAutoNum type="arabicPeriod"/>
              <a:defRPr sz="2200"/>
            </a:lvl5pPr>
          </a:lstStyle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Schrift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auch hier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5" name="Bildplatzhalter 2">
            <a:extLst>
              <a:ext uri="{FF2B5EF4-FFF2-40B4-BE49-F238E27FC236}">
                <a16:creationId xmlns:a16="http://schemas.microsoft.com/office/drawing/2014/main" id="{4CECF6C8-B9FF-BE41-AA0A-968B7602B5B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6DA69A1-DD2C-4CF6-92A4-C2BBC2D9795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3564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,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521D598-7CC6-EC48-89B2-08F684AE7C6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066924"/>
            <a:ext cx="9144000" cy="3076575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dirty="0"/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F24BC259-F8B0-7440-B527-03E99CF2819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8F2206D-4F27-714A-8966-019CC413E87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42988" y="1247775"/>
            <a:ext cx="7058025" cy="357188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600"/>
              </a:lnSpc>
              <a:spcBef>
                <a:spcPts val="0"/>
              </a:spcBef>
              <a:defRPr sz="2000"/>
            </a:lvl1pPr>
            <a:lvl2pPr>
              <a:lnSpc>
                <a:spcPts val="2600"/>
              </a:lnSpc>
              <a:spcBef>
                <a:spcPts val="0"/>
              </a:spcBef>
              <a:defRPr sz="2000"/>
            </a:lvl2pPr>
            <a:lvl3pPr>
              <a:lnSpc>
                <a:spcPts val="2600"/>
              </a:lnSpc>
              <a:spcBef>
                <a:spcPts val="0"/>
              </a:spcBef>
              <a:defRPr sz="2000"/>
            </a:lvl3pPr>
            <a:lvl4pPr>
              <a:lnSpc>
                <a:spcPts val="2600"/>
              </a:lnSpc>
              <a:spcBef>
                <a:spcPts val="0"/>
              </a:spcBef>
              <a:defRPr sz="2000"/>
            </a:lvl4pPr>
            <a:lvl5pPr>
              <a:lnSpc>
                <a:spcPts val="2600"/>
              </a:lnSpc>
              <a:spcBef>
                <a:spcPts val="0"/>
              </a:spcBef>
              <a:defRPr sz="2000"/>
            </a:lvl5pPr>
          </a:lstStyle>
          <a:p>
            <a:pPr lvl="0"/>
            <a:r>
              <a:rPr lang="de-DE" dirty="0"/>
              <a:t>Untertitel: Arial Narrow, Regular, 20pt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0D59720-23CF-41B5-B005-4BD3C88BD80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6143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Lauftext_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4CF3418-A3BE-6347-97B1-0206929A75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9CBDCD5-2C9B-694A-9C2F-AB8E96E1C4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0" rtl="0" eaLnBrk="1" hangingPunct="1">
              <a:lnSpc>
                <a:spcPts val="2800"/>
              </a:lnSpc>
              <a:spcBef>
                <a:spcPts val="0"/>
              </a:spcBef>
              <a:buFont typeface="+mj-lt"/>
              <a:buNone/>
              <a:defRPr sz="2200"/>
            </a:lvl1pPr>
            <a:lvl2pPr marL="1587" indent="0" rtl="0">
              <a:lnSpc>
                <a:spcPts val="2800"/>
              </a:lnSpc>
              <a:spcBef>
                <a:spcPts val="0"/>
              </a:spcBef>
              <a:buNone/>
              <a:defRPr sz="2200"/>
            </a:lvl2pPr>
            <a:lvl3pPr marL="357187" indent="0" rtl="0">
              <a:lnSpc>
                <a:spcPts val="2800"/>
              </a:lnSpc>
              <a:spcBef>
                <a:spcPts val="0"/>
              </a:spcBef>
              <a:buNone/>
              <a:defRPr sz="2200"/>
            </a:lvl3pPr>
            <a:lvl4pPr marL="725488" indent="0" rtl="0">
              <a:lnSpc>
                <a:spcPts val="2800"/>
              </a:lnSpc>
              <a:spcBef>
                <a:spcPts val="0"/>
              </a:spcBef>
              <a:buNone/>
              <a:defRPr sz="2200"/>
            </a:lvl4pPr>
            <a:lvl5pPr marL="1069975" indent="0" rtl="0">
              <a:lnSpc>
                <a:spcPts val="2800"/>
              </a:lnSpc>
              <a:spcBef>
                <a:spcPts val="0"/>
              </a:spcBef>
              <a:buNone/>
              <a:defRPr sz="2200"/>
            </a:lvl5pPr>
          </a:lstStyle>
          <a:p>
            <a:pPr eaLnBrk="1" hangingPunct="1">
              <a:lnSpc>
                <a:spcPts val="2800"/>
              </a:lnSpc>
              <a:buFont typeface="+mj-lt"/>
              <a:buNone/>
            </a:pPr>
            <a:r>
              <a:rPr lang="de-DE" altLang="de-DE" sz="2200" dirty="0"/>
              <a:t>Lauftext </a:t>
            </a:r>
            <a:r>
              <a:rPr lang="de-DE" altLang="de-DE" sz="2200" dirty="0" err="1"/>
              <a:t>gross</a:t>
            </a:r>
            <a:r>
              <a:rPr lang="de-DE" altLang="de-DE" sz="2200" dirty="0"/>
              <a:t>: Arial Narrow, Regular 22 </a:t>
            </a:r>
            <a:r>
              <a:rPr lang="de-DE" altLang="de-DE" sz="2200" dirty="0" err="1"/>
              <a:t>pt</a:t>
            </a:r>
            <a:r>
              <a:rPr lang="de-DE" altLang="de-DE" sz="2200" dirty="0"/>
              <a:t>, Zeilenabstand 28 </a:t>
            </a:r>
            <a:r>
              <a:rPr lang="de-DE" altLang="de-DE" sz="2200" dirty="0" err="1"/>
              <a:t>pt</a:t>
            </a:r>
            <a:r>
              <a:rPr lang="de-DE" altLang="de-DE" sz="2200" dirty="0"/>
              <a:t>. </a:t>
            </a:r>
            <a:r>
              <a:rPr lang="de-DE" altLang="de-DE" sz="2200" dirty="0" err="1"/>
              <a:t>Optin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hent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dunt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acip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ea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facilit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volobore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con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ver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ipit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alitmar</a:t>
            </a:r>
            <a:r>
              <a:rPr lang="de-DE" altLang="de-DE" sz="2200" dirty="0"/>
              <a:t>. </a:t>
            </a:r>
            <a:r>
              <a:rPr lang="de-DE" altLang="de-DE" sz="2200" dirty="0" err="1"/>
              <a:t>Dessi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beris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dolorum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quiame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velecte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mporum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illaborroessi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mintem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reprati</a:t>
            </a:r>
            <a:r>
              <a:rPr lang="de-DE" altLang="de-DE" sz="2200" dirty="0"/>
              <a:t> </a:t>
            </a:r>
            <a:r>
              <a:rPr lang="de-DE" altLang="de-DE" sz="2200" dirty="0" err="1"/>
              <a:t>onsedis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aut</a:t>
            </a:r>
            <a:r>
              <a:rPr lang="de-DE" altLang="de-DE" sz="2200" dirty="0"/>
              <a:t> es </a:t>
            </a:r>
            <a:r>
              <a:rPr lang="de-DE" altLang="de-DE" sz="2200" dirty="0" err="1"/>
              <a:t>cus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ditaese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ndunt</a:t>
            </a:r>
            <a:r>
              <a:rPr lang="de-DE" altLang="de-DE" sz="2200" dirty="0"/>
              <a:t>, </a:t>
            </a:r>
            <a:r>
              <a:rPr lang="de-DE" altLang="de-DE" sz="2200" dirty="0" err="1"/>
              <a:t>saperiae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pat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ulputat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nim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iureros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tionsed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dolor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eram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desomaon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esate</a:t>
            </a:r>
            <a:r>
              <a:rPr lang="de-DE" altLang="de-DE" sz="2200" dirty="0"/>
              <a:t> in </a:t>
            </a:r>
            <a:r>
              <a:rPr lang="de-DE" altLang="de-DE" sz="2200" dirty="0" err="1"/>
              <a:t>hent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dunt</a:t>
            </a:r>
            <a:r>
              <a:rPr lang="de-DE" altLang="de-DE" sz="2200" dirty="0"/>
              <a:t> </a:t>
            </a:r>
            <a:r>
              <a:rPr lang="de-DE" altLang="de-DE" sz="2200" dirty="0" err="1"/>
              <a:t>acip</a:t>
            </a:r>
            <a:r>
              <a:rPr lang="de-DE" altLang="de-DE" sz="2200" dirty="0"/>
              <a:t> </a:t>
            </a:r>
            <a:r>
              <a:rPr lang="de-DE" altLang="de-DE" sz="2200" dirty="0" err="1"/>
              <a:t>ea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facilit</a:t>
            </a:r>
            <a:endParaRPr lang="de-DE" altLang="de-DE" sz="2200" dirty="0"/>
          </a:p>
        </p:txBody>
      </p:sp>
      <p:sp>
        <p:nvSpPr>
          <p:cNvPr id="4" name="Bildplatzhalter 2">
            <a:extLst>
              <a:ext uri="{FF2B5EF4-FFF2-40B4-BE49-F238E27FC236}">
                <a16:creationId xmlns:a16="http://schemas.microsoft.com/office/drawing/2014/main" id="{FE1BA74E-34DB-634A-B747-EA596E0C0A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DD7F68B-1D09-4F68-B0BD-E5137924925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67381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1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2AB21A0-B917-0D45-8BBA-2C3F6F39B47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73508D3-50EA-7C48-8545-5F8729D5A4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2pPr>
            <a:lvl3pPr marL="357187" indent="-360000"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Illustratives Bild als Balken, randabfallend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 err="1"/>
              <a:t>Cionsed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dolor</a:t>
            </a:r>
            <a:r>
              <a:rPr lang="de-CH" altLang="de-DE" sz="2200" dirty="0"/>
              <a:t> in </a:t>
            </a:r>
            <a:r>
              <a:rPr lang="de-CH" altLang="de-DE" sz="2200" dirty="0" err="1"/>
              <a:t>hent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acip</a:t>
            </a:r>
            <a:r>
              <a:rPr lang="de-CH" altLang="de-DE" sz="2200" dirty="0"/>
              <a:t> </a:t>
            </a:r>
            <a:r>
              <a:rPr lang="de-CH" altLang="de-DE" sz="2200" dirty="0" err="1"/>
              <a:t>ea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DE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D2CB21D7-B622-E441-8E7E-758A43AFA82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7C6C025-9111-463B-8B97-70ED9758F72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26765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zählung V1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F73508D3-50EA-7C48-8545-5F8729D5A4F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853200"/>
            <a:ext cx="7058025" cy="2735262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2pPr>
            <a:lvl3pPr marL="357187" indent="-360000"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Illustratives Bild als Balken, randabfallend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 err="1"/>
              <a:t>Cionsed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dolor</a:t>
            </a:r>
            <a:r>
              <a:rPr lang="de-CH" altLang="de-DE" sz="2200" dirty="0"/>
              <a:t> in </a:t>
            </a:r>
            <a:r>
              <a:rPr lang="de-CH" altLang="de-DE" sz="2200" dirty="0" err="1"/>
              <a:t>hent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acip</a:t>
            </a:r>
            <a:r>
              <a:rPr lang="de-CH" altLang="de-DE" sz="2200" dirty="0"/>
              <a:t> </a:t>
            </a:r>
            <a:r>
              <a:rPr lang="de-CH" altLang="de-DE" sz="2200" dirty="0" err="1"/>
              <a:t>ea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Duis </a:t>
            </a:r>
            <a:r>
              <a:rPr lang="de-CH" altLang="de-DE" sz="2200" dirty="0" err="1"/>
              <a:t>dunt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wisismolum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numsan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utpat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ulputat</a:t>
            </a:r>
            <a:r>
              <a:rPr lang="de-CH" altLang="de-DE" sz="2200" dirty="0"/>
              <a:t> </a:t>
            </a:r>
            <a:r>
              <a:rPr lang="de-CH" altLang="de-DE" sz="2200" dirty="0" err="1"/>
              <a:t>nim</a:t>
            </a:r>
            <a:r>
              <a:rPr lang="de-CH" altLang="de-DE" sz="2200" dirty="0"/>
              <a:t> </a:t>
            </a:r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CH" altLang="de-DE" sz="2200" dirty="0"/>
          </a:p>
          <a:p>
            <a:pPr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endParaRPr lang="de-DE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30F267FC-F4B0-D14A-B7F4-5D2D6FC1B7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B95DB0A-75DF-4966-8FBA-9AE82CF826A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53549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2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E723E1C-DA42-6143-BC81-64ACCDC6FDD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9F324564-6CDE-974F-8265-61158AC5E88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59000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  <a:defRPr sz="2200"/>
            </a:lvl2pPr>
            <a:lvl3pPr marL="72000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Arial Narrow" panose="020B0606020202030204" pitchFamily="34" charset="0"/>
              <a:buAutoNum type="arabicPeriod"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Aufzählung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8" name="Bildplatzhalter 2">
            <a:extLst>
              <a:ext uri="{FF2B5EF4-FFF2-40B4-BE49-F238E27FC236}">
                <a16:creationId xmlns:a16="http://schemas.microsoft.com/office/drawing/2014/main" id="{3E6CAB94-6415-4D4A-8A13-FB8B4A1AF5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2B69592-633E-48AF-ADB0-C526C309D6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823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Aufzählung V3, Bildstreif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EBD2786-C841-3845-A0A8-FB8E4C2F08E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42988" y="853200"/>
            <a:ext cx="7058025" cy="360362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/>
              <a:t>Titel: Arial Narrow, Regular, 26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83B42E6-0570-7544-9CBC-AC8C4A653A0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42987" y="1429200"/>
            <a:ext cx="7058025" cy="2124075"/>
          </a:xfrm>
          <a:prstGeom prst="rect">
            <a:avLst/>
          </a:prstGeom>
        </p:spPr>
        <p:txBody>
          <a:bodyPr lIns="0" tIns="0" rIns="0" bIns="0"/>
          <a:lstStyle>
            <a:lvl1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1pPr>
            <a:lvl2pPr marL="0" indent="-360000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  <a:defRPr sz="2200"/>
            </a:lvl2pPr>
            <a:lvl3pPr marL="0" indent="-360000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  <a:defRPr sz="2200"/>
            </a:lvl3pPr>
            <a:lvl4pPr marL="725488" indent="-360000">
              <a:spcBef>
                <a:spcPts val="600"/>
              </a:spcBef>
              <a:buFont typeface="Wingdings" pitchFamily="2" charset="2"/>
              <a:buChar char="§"/>
              <a:defRPr sz="2200"/>
            </a:lvl4pPr>
            <a:lvl5pPr marL="1069975" indent="-360000">
              <a:spcBef>
                <a:spcPts val="600"/>
              </a:spcBef>
              <a:buFont typeface="Wingdings" pitchFamily="2" charset="2"/>
              <a:buChar char="§"/>
              <a:defRPr sz="2200"/>
            </a:lvl5pPr>
          </a:lstStyle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 </a:t>
            </a:r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Auflistung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Zeilenabstand 28 </a:t>
            </a:r>
            <a:r>
              <a:rPr lang="de-CH" altLang="de-DE" sz="2200" dirty="0" err="1"/>
              <a:t>pt</a:t>
            </a:r>
            <a:r>
              <a:rPr lang="de-CH" altLang="de-DE" sz="2200" dirty="0"/>
              <a:t>, Abstand vor 6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1" eaLnBrk="1" hangingPunct="1">
              <a:lnSpc>
                <a:spcPts val="2800"/>
              </a:lnSpc>
              <a:spcBef>
                <a:spcPts val="600"/>
              </a:spcBef>
              <a:buFont typeface="+mj-lt"/>
              <a:buNone/>
            </a:pPr>
            <a:r>
              <a:rPr lang="de-CH" altLang="de-DE" sz="2200" dirty="0"/>
              <a:t>Aufzählung erste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  <a:p>
            <a:pPr marL="0" lvl="2" eaLnBrk="1" hangingPunct="1">
              <a:lnSpc>
                <a:spcPts val="2800"/>
              </a:lnSpc>
              <a:spcBef>
                <a:spcPts val="600"/>
              </a:spcBef>
              <a:buFont typeface="Wingdings" pitchFamily="2" charset="2"/>
              <a:buChar char="§"/>
            </a:pPr>
            <a:r>
              <a:rPr lang="de-CH" altLang="de-DE" sz="2200" dirty="0"/>
              <a:t>Aufzählung zweite Stufe, Arial Narrow Regular 22 </a:t>
            </a:r>
            <a:r>
              <a:rPr lang="de-CH" altLang="de-DE" sz="2200" dirty="0" err="1"/>
              <a:t>pt</a:t>
            </a:r>
            <a:endParaRPr lang="de-CH" altLang="de-DE" sz="2200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30D1EFB1-DF3F-504B-A151-8D9B1D2EFBF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832224"/>
            <a:ext cx="9144000" cy="131127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F3546F0-29AF-4E68-977E-06B75787314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6665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bin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bin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1">
            <a:extLst>
              <a:ext uri="{FF2B5EF4-FFF2-40B4-BE49-F238E27FC236}">
                <a16:creationId xmlns:a16="http://schemas.microsoft.com/office/drawing/2014/main" id="{551711D2-99F1-41BB-B314-7D0A7AAF3B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06196" y="224091"/>
            <a:ext cx="154020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>
            <a:extLst>
              <a:ext uri="{FF2B5EF4-FFF2-40B4-BE49-F238E27FC236}">
                <a16:creationId xmlns:a16="http://schemas.microsoft.com/office/drawing/2014/main" id="{49FADB86-0C3C-7C46-9514-661AF24791E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2066925"/>
            <a:ext cx="9144000" cy="2429449"/>
          </a:xfrm>
          <a:prstGeom prst="rect">
            <a:avLst/>
          </a:prstGeom>
          <a:solidFill>
            <a:srgbClr val="0070B8"/>
          </a:solidFill>
          <a:ln>
            <a:noFill/>
          </a:ln>
          <a:extLs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 Narrow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pic>
        <p:nvPicPr>
          <p:cNvPr id="1027" name="Picture 10" descr="logo_zug_rgb_1mm">
            <a:extLst>
              <a:ext uri="{FF2B5EF4-FFF2-40B4-BE49-F238E27FC236}">
                <a16:creationId xmlns:a16="http://schemas.microsoft.com/office/drawing/2014/main" id="{86AE7DDE-8620-E94D-B6C2-E403ABA099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200" y="507600"/>
            <a:ext cx="2249555" cy="50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9602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7" userDrawn="1">
          <p15:clr>
            <a:srgbClr val="F26B43"/>
          </p15:clr>
        </p15:guide>
        <p15:guide id="2" orient="horz" pos="146" userDrawn="1">
          <p15:clr>
            <a:srgbClr val="F26B43"/>
          </p15:clr>
        </p15:guide>
        <p15:guide id="3" orient="horz" pos="577" userDrawn="1">
          <p15:clr>
            <a:srgbClr val="F26B43"/>
          </p15:clr>
        </p15:guide>
        <p15:guide id="5" orient="horz" pos="940" userDrawn="1">
          <p15:clr>
            <a:srgbClr val="F26B43"/>
          </p15:clr>
        </p15:guide>
        <p15:guide id="8" orient="horz" pos="1302" userDrawn="1">
          <p15:clr>
            <a:srgbClr val="F26B43"/>
          </p15:clr>
        </p15:guide>
        <p15:guide id="9" orient="horz" pos="2414" userDrawn="1">
          <p15:clr>
            <a:srgbClr val="F26B43"/>
          </p15:clr>
        </p15:guide>
        <p15:guide id="12" pos="2812" userDrawn="1">
          <p15:clr>
            <a:srgbClr val="F26B43"/>
          </p15:clr>
        </p15:guide>
        <p15:guide id="13" pos="2948" userDrawn="1">
          <p15:clr>
            <a:srgbClr val="F26B43"/>
          </p15:clr>
        </p15:guide>
        <p15:guide id="14" pos="5103" userDrawn="1">
          <p15:clr>
            <a:srgbClr val="F26B43"/>
          </p15:clr>
        </p15:guide>
        <p15:guide id="15" pos="5443" userDrawn="1">
          <p15:clr>
            <a:srgbClr val="F26B43"/>
          </p15:clr>
        </p15:guide>
        <p15:guide id="16" orient="horz" pos="3094" userDrawn="1">
          <p15:clr>
            <a:srgbClr val="F26B43"/>
          </p15:clr>
        </p15:guide>
        <p15:guide id="17" pos="83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logo_zug_rgb_1mm">
            <a:extLst>
              <a:ext uri="{FF2B5EF4-FFF2-40B4-BE49-F238E27FC236}">
                <a16:creationId xmlns:a16="http://schemas.microsoft.com/office/drawing/2014/main" id="{38B73F7B-5651-7642-B8BB-A3AE0D14F5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00" y="224091"/>
            <a:ext cx="1125268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15="http://schemas.microsoft.com/office/powerpoint/2012/main" xmlns:a16="http://schemas.microsoft.com/office/drawing/2014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15="http://schemas.microsoft.com/office/powerpoint/2012/main" xmlns:a16="http://schemas.microsoft.com/office/drawing/2014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FBF3DF0-C632-42D1-AD98-2EEC48CD8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06196" y="224091"/>
            <a:ext cx="1540204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226C2-F133-44DF-AAED-DC1E350BCD78}" type="slidenum">
              <a:rPr lang="de-CH"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4" r:id="rId3"/>
    <p:sldLayoutId id="2147483660" r:id="rId4"/>
    <p:sldLayoutId id="2147483659" r:id="rId5"/>
    <p:sldLayoutId id="2147483658" r:id="rId6"/>
    <p:sldLayoutId id="2147483655" r:id="rId7"/>
    <p:sldLayoutId id="2147483653" r:id="rId8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 Narrow" pitchFamily="34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Narrow" pitchFamily="34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55600" indent="-3540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723900" indent="-3667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1068388" indent="-342900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4pPr>
      <a:lvl5pPr marL="1449388" indent="-379413" algn="l" rtl="0" eaLnBrk="0" fontAlgn="base" hangingPunct="0">
        <a:lnSpc>
          <a:spcPts val="3200"/>
        </a:lnSpc>
        <a:spcBef>
          <a:spcPts val="16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5pPr>
      <a:lvl6pPr marL="18970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6pPr>
      <a:lvl7pPr marL="23542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7pPr>
      <a:lvl8pPr marL="28114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8pPr>
      <a:lvl9pPr marL="3268663" indent="-369888" algn="l" rtl="0" eaLnBrk="1" fontAlgn="base" hangingPunct="1">
        <a:spcBef>
          <a:spcPct val="51000"/>
        </a:spcBef>
        <a:spcAft>
          <a:spcPct val="0"/>
        </a:spcAft>
        <a:buFont typeface="Wingdings" pitchFamily="2" charset="2"/>
        <a:buChar char="§"/>
        <a:defRPr sz="2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57" userDrawn="1">
          <p15:clr>
            <a:srgbClr val="F26B43"/>
          </p15:clr>
        </p15:guide>
        <p15:guide id="2" orient="horz" pos="146" userDrawn="1">
          <p15:clr>
            <a:srgbClr val="F26B43"/>
          </p15:clr>
        </p15:guide>
        <p15:guide id="3" orient="horz" pos="577" userDrawn="1">
          <p15:clr>
            <a:srgbClr val="F26B43"/>
          </p15:clr>
        </p15:guide>
        <p15:guide id="5" orient="horz" pos="940" userDrawn="1">
          <p15:clr>
            <a:srgbClr val="F26B43"/>
          </p15:clr>
        </p15:guide>
        <p15:guide id="6" orient="horz" pos="1302" userDrawn="1">
          <p15:clr>
            <a:srgbClr val="F26B43"/>
          </p15:clr>
        </p15:guide>
        <p15:guide id="9" orient="horz" pos="2414" userDrawn="1">
          <p15:clr>
            <a:srgbClr val="F26B43"/>
          </p15:clr>
        </p15:guide>
        <p15:guide id="11" pos="2812" userDrawn="1">
          <p15:clr>
            <a:srgbClr val="F26B43"/>
          </p15:clr>
        </p15:guide>
        <p15:guide id="12" pos="2948" userDrawn="1">
          <p15:clr>
            <a:srgbClr val="F26B43"/>
          </p15:clr>
        </p15:guide>
        <p15:guide id="13" pos="5103" userDrawn="1">
          <p15:clr>
            <a:srgbClr val="F26B43"/>
          </p15:clr>
        </p15:guide>
        <p15:guide id="14" pos="5443" userDrawn="1">
          <p15:clr>
            <a:srgbClr val="F26B43"/>
          </p15:clr>
        </p15:guide>
        <p15:guide id="15" orient="horz" pos="309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in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EEE434-1661-DE4C-86AC-13963AA63D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altLang="de-DE" dirty="0">
                <a:latin typeface="Arial Narrow" panose="020B0604020202020204" pitchFamily="34" charset="0"/>
                <a:cs typeface="Arial Narrow" panose="020B0604020202020204" pitchFamily="34" charset="0"/>
              </a:rPr>
              <a:t>Arbeitsmarktstatistik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F32CBF-83F0-A346-A6C2-A2E5182E61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altLang="de-DE" dirty="0">
                <a:latin typeface="Arial Narrow" panose="020B0604020202020204" pitchFamily="34" charset="0"/>
                <a:cs typeface="Arial Narrow" panose="020B0604020202020204" pitchFamily="34" charset="0"/>
              </a:rPr>
              <a:t>Januar 2025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96931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Neu ausgesteuerte Personen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980971"/>
              </p:ext>
            </p:extLst>
          </p:nvPr>
        </p:nvGraphicFramePr>
        <p:xfrm>
          <a:off x="815511" y="1329446"/>
          <a:ext cx="6985000" cy="357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058400" imgH="5152883" progId="MSGraph.Chart.8">
                  <p:embed followColorScheme="full"/>
                </p:oleObj>
              </mc:Choice>
              <mc:Fallback>
                <p:oleObj name="Chart" r:id="rId2" imgW="10058400" imgH="5152883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511" y="1329446"/>
                        <a:ext cx="6985000" cy="357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8A0E0F9-C953-4E8B-BE13-9BA47F1D1CAC}"/>
              </a:ext>
            </a:extLst>
          </p:cNvPr>
          <p:cNvSpPr txBox="1"/>
          <p:nvPr/>
        </p:nvSpPr>
        <p:spPr>
          <a:xfrm>
            <a:off x="1365808" y="4667164"/>
            <a:ext cx="51098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900" dirty="0"/>
              <a:t>* Für die letzten drei Kalendermonate sind die Zahlen nur provisorisch und werden deshalb nicht ausgewiesen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B2A055-382A-491A-A123-2335B62C8A12}"/>
              </a:ext>
            </a:extLst>
          </p:cNvPr>
          <p:cNvSpPr txBox="1"/>
          <p:nvPr/>
        </p:nvSpPr>
        <p:spPr>
          <a:xfrm>
            <a:off x="7207623" y="4567449"/>
            <a:ext cx="1936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dirty="0"/>
              <a:t>*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F4B1F6-CD82-4C65-A25A-5630F481A884}"/>
              </a:ext>
            </a:extLst>
          </p:cNvPr>
          <p:cNvSpPr txBox="1"/>
          <p:nvPr/>
        </p:nvSpPr>
        <p:spPr>
          <a:xfrm>
            <a:off x="8060787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037139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B8D3429-8909-D54D-9DDA-16272F0A88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CH" altLang="de-DE" dirty="0"/>
              <a:t>Zuger Arbeitslosenquote bei 2.5 Prozent</a:t>
            </a:r>
          </a:p>
          <a:p>
            <a:r>
              <a:rPr lang="de-CH" altLang="de-DE" dirty="0"/>
              <a:t>Registrierte Arbeitslose bei</a:t>
            </a:r>
            <a:r>
              <a:rPr lang="de-CH" altLang="de-DE" dirty="0">
                <a:solidFill>
                  <a:srgbClr val="FF0000"/>
                </a:solidFill>
              </a:rPr>
              <a:t> </a:t>
            </a:r>
            <a:r>
              <a:rPr lang="de-CH" altLang="de-DE" dirty="0"/>
              <a:t>1'720</a:t>
            </a:r>
            <a:r>
              <a:rPr lang="de-CH" altLang="de-DE" dirty="0">
                <a:solidFill>
                  <a:srgbClr val="FF0000"/>
                </a:solidFill>
              </a:rPr>
              <a:t> </a:t>
            </a:r>
            <a:r>
              <a:rPr lang="de-CH" altLang="de-DE" dirty="0"/>
              <a:t>Personen</a:t>
            </a:r>
          </a:p>
          <a:p>
            <a:r>
              <a:rPr lang="de-CH" altLang="de-DE" dirty="0"/>
              <a:t>Vermittelte Stellen bei 95</a:t>
            </a:r>
          </a:p>
          <a:p>
            <a:r>
              <a:rPr lang="de-CH" altLang="de-DE" dirty="0"/>
              <a:t>226 Personen länger als ein Jahr arbeitslos</a:t>
            </a:r>
          </a:p>
          <a:p>
            <a:pPr indent="0">
              <a:buNone/>
            </a:pPr>
            <a:endParaRPr lang="de-CH" altLang="de-DE" dirty="0"/>
          </a:p>
          <a:p>
            <a:pPr indent="0">
              <a:buNone/>
            </a:pPr>
            <a:endParaRPr lang="de-CH" altLang="de-DE" dirty="0"/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6174172A-5778-7943-B15F-48C833AE77B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71793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1547" y="820244"/>
            <a:ext cx="7058025" cy="360362"/>
          </a:xfrm>
        </p:spPr>
        <p:txBody>
          <a:bodyPr/>
          <a:lstStyle/>
          <a:p>
            <a:r>
              <a:rPr lang="de-DE" dirty="0"/>
              <a:t>Arbeitslosenquote Kanton Zug/Schweiz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6130936"/>
              </p:ext>
            </p:extLst>
          </p:nvPr>
        </p:nvGraphicFramePr>
        <p:xfrm>
          <a:off x="745587" y="1152863"/>
          <a:ext cx="7329903" cy="39191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8972572" imgH="4800484" progId="MSGraph.Chart.8">
                  <p:embed followColorScheme="full"/>
                </p:oleObj>
              </mc:Choice>
              <mc:Fallback>
                <p:oleObj name="Chart" r:id="rId2" imgW="8972572" imgH="4800484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587" y="1152863"/>
                        <a:ext cx="7329903" cy="39191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7A4C6633-184D-45A9-B8EE-1266795DF2B6}"/>
              </a:ext>
            </a:extLst>
          </p:cNvPr>
          <p:cNvSpPr txBox="1"/>
          <p:nvPr/>
        </p:nvSpPr>
        <p:spPr>
          <a:xfrm>
            <a:off x="8138159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4084209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2987" y="658466"/>
            <a:ext cx="7058025" cy="360362"/>
          </a:xfrm>
        </p:spPr>
        <p:txBody>
          <a:bodyPr/>
          <a:lstStyle/>
          <a:p>
            <a:r>
              <a:rPr lang="de-DE" dirty="0"/>
              <a:t>Registrierte stellensuchende und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8501288"/>
              </p:ext>
            </p:extLst>
          </p:nvPr>
        </p:nvGraphicFramePr>
        <p:xfrm>
          <a:off x="900113" y="1420813"/>
          <a:ext cx="7202487" cy="347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8791427" imgH="4238522" progId="MSGraph.Chart.8">
                  <p:embed followColorScheme="full"/>
                </p:oleObj>
              </mc:Choice>
              <mc:Fallback>
                <p:oleObj name="Chart" r:id="rId2" imgW="8791427" imgH="4238522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420813"/>
                        <a:ext cx="7202487" cy="347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49324" y="912451"/>
            <a:ext cx="519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arbeitslose Personen 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EAAAEFF-27C6-4D65-AA10-5489A410DAD1}"/>
              </a:ext>
            </a:extLst>
          </p:cNvPr>
          <p:cNvSpPr txBox="1"/>
          <p:nvPr/>
        </p:nvSpPr>
        <p:spPr>
          <a:xfrm>
            <a:off x="8067267" y="4784345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1895964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15 bis 24-jährige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526289"/>
              </p:ext>
            </p:extLst>
          </p:nvPr>
        </p:nvGraphicFramePr>
        <p:xfrm>
          <a:off x="1006475" y="1414463"/>
          <a:ext cx="6829425" cy="391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7953371" imgH="4553040" progId="MSGraph.Chart.8">
                  <p:embed followColorScheme="full"/>
                </p:oleObj>
              </mc:Choice>
              <mc:Fallback>
                <p:oleObj name="Chart" r:id="rId2" imgW="7953371" imgH="4553040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6475" y="1414463"/>
                        <a:ext cx="6829425" cy="3910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1011219" y="991870"/>
            <a:ext cx="52236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AB93DB8-4801-443A-B599-F12B6CD3C3D6}"/>
              </a:ext>
            </a:extLst>
          </p:cNvPr>
          <p:cNvSpPr txBox="1"/>
          <p:nvPr/>
        </p:nvSpPr>
        <p:spPr>
          <a:xfrm>
            <a:off x="8173329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015124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25 bis 49-jährige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1558513"/>
              </p:ext>
            </p:extLst>
          </p:nvPr>
        </p:nvGraphicFramePr>
        <p:xfrm>
          <a:off x="885825" y="1417638"/>
          <a:ext cx="7372350" cy="395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8762971" imgH="4705260" progId="MSGraph.Chart.8">
                  <p:embed followColorScheme="full"/>
                </p:oleObj>
              </mc:Choice>
              <mc:Fallback>
                <p:oleObj name="Chart" r:id="rId2" imgW="8762971" imgH="4705260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5825" y="1417638"/>
                        <a:ext cx="7372350" cy="3957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9C00F06-803A-4733-B015-FBB3DEAA05F1}"/>
              </a:ext>
            </a:extLst>
          </p:cNvPr>
          <p:cNvSpPr txBox="1"/>
          <p:nvPr/>
        </p:nvSpPr>
        <p:spPr>
          <a:xfrm>
            <a:off x="8088923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92357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50 bis 65-jährige arbeitslose Personen 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7960291"/>
              </p:ext>
            </p:extLst>
          </p:nvPr>
        </p:nvGraphicFramePr>
        <p:xfrm>
          <a:off x="928054" y="1430067"/>
          <a:ext cx="6809178" cy="39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8743885" imgH="5067390" progId="MSGraph.Chart.8">
                  <p:embed followColorScheme="full"/>
                </p:oleObj>
              </mc:Choice>
              <mc:Fallback>
                <p:oleObj name="Chart" r:id="rId2" imgW="8743885" imgH="5067390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054" y="1430067"/>
                        <a:ext cx="6809178" cy="3944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07A2A33-93E5-46A2-872C-7099ADB83E8E}"/>
              </a:ext>
            </a:extLst>
          </p:cNvPr>
          <p:cNvSpPr txBox="1"/>
          <p:nvPr/>
        </p:nvSpPr>
        <p:spPr>
          <a:xfrm>
            <a:off x="8088922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976138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Langzeitarbeitslose Personen (&gt; 1 Jahr)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958049"/>
              </p:ext>
            </p:extLst>
          </p:nvPr>
        </p:nvGraphicFramePr>
        <p:xfrm>
          <a:off x="935087" y="1352550"/>
          <a:ext cx="7308850" cy="379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9705827" imgH="5029161" progId="MSGraph.Chart.8">
                  <p:embed followColorScheme="full"/>
                </p:oleObj>
              </mc:Choice>
              <mc:Fallback>
                <p:oleObj name="Chart" r:id="rId2" imgW="9705827" imgH="5029161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87" y="1352550"/>
                        <a:ext cx="7308850" cy="379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41104FD6-4DF0-42D3-9B50-97646B8A7734}"/>
              </a:ext>
            </a:extLst>
          </p:cNvPr>
          <p:cNvSpPr txBox="1"/>
          <p:nvPr/>
        </p:nvSpPr>
        <p:spPr>
          <a:xfrm>
            <a:off x="8102990" y="4835723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444659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FB76AB6-8A90-AE4F-B450-EDB05528AD9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48544" y="697549"/>
            <a:ext cx="7058025" cy="360362"/>
          </a:xfrm>
        </p:spPr>
        <p:txBody>
          <a:bodyPr/>
          <a:lstStyle/>
          <a:p>
            <a:r>
              <a:rPr lang="de-DE" dirty="0"/>
              <a:t>Empfänger von Arbeitslosenhilfe</a:t>
            </a:r>
          </a:p>
        </p:txBody>
      </p:sp>
      <p:graphicFrame>
        <p:nvGraphicFramePr>
          <p:cNvPr id="4" name="Object 5">
            <a:extLst>
              <a:ext uri="{FF2B5EF4-FFF2-40B4-BE49-F238E27FC236}">
                <a16:creationId xmlns:a16="http://schemas.microsoft.com/office/drawing/2014/main" id="{576CCE28-E155-784A-A612-1AA1830650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727161"/>
              </p:ext>
            </p:extLst>
          </p:nvPr>
        </p:nvGraphicFramePr>
        <p:xfrm>
          <a:off x="815511" y="1329446"/>
          <a:ext cx="6985000" cy="3579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10058400" imgH="5152883" progId="MSGraph.Chart.8">
                  <p:embed followColorScheme="full"/>
                </p:oleObj>
              </mc:Choice>
              <mc:Fallback>
                <p:oleObj name="Chart" r:id="rId2" imgW="10058400" imgH="5152883" progId="MSGraph.Chart.8">
                  <p:embed followColorScheme="full"/>
                  <p:pic>
                    <p:nvPicPr>
                      <p:cNvPr id="4" name="Object 5">
                        <a:extLst>
                          <a:ext uri="{FF2B5EF4-FFF2-40B4-BE49-F238E27FC236}">
                            <a16:creationId xmlns:a16="http://schemas.microsoft.com/office/drawing/2014/main" id="{576CCE28-E155-784A-A612-1AA18306500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511" y="1329446"/>
                        <a:ext cx="6985000" cy="3579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hteck 2">
            <a:extLst>
              <a:ext uri="{FF2B5EF4-FFF2-40B4-BE49-F238E27FC236}">
                <a16:creationId xmlns:a16="http://schemas.microsoft.com/office/drawing/2014/main" id="{5DC26143-1226-457B-A196-9E7E5180512E}"/>
              </a:ext>
            </a:extLst>
          </p:cNvPr>
          <p:cNvSpPr/>
          <p:nvPr/>
        </p:nvSpPr>
        <p:spPr>
          <a:xfrm>
            <a:off x="957431" y="991870"/>
            <a:ext cx="527747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im Kanton Zug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BF4B1F6-CD82-4C65-A25A-5630F481A884}"/>
              </a:ext>
            </a:extLst>
          </p:cNvPr>
          <p:cNvSpPr txBox="1"/>
          <p:nvPr/>
        </p:nvSpPr>
        <p:spPr>
          <a:xfrm>
            <a:off x="8060787" y="4783016"/>
            <a:ext cx="120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/>
              <a:t>Quelle: </a:t>
            </a:r>
            <a:r>
              <a:rPr lang="de-CH" sz="1400" dirty="0" err="1"/>
              <a:t>Seco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656914432"/>
      </p:ext>
    </p:extLst>
  </p:cSld>
  <p:clrMapOvr>
    <a:masterClrMapping/>
  </p:clrMapOvr>
</p:sld>
</file>

<file path=ppt/theme/theme1.xml><?xml version="1.0" encoding="utf-8"?>
<a:theme xmlns:a="http://schemas.openxmlformats.org/drawingml/2006/main" name="Titelbild, Schlussbil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ntonZug_PPT-Vorlage_allgemein_TEST.potx" id="{305AE43C-B565-4A70-9372-2179EA7C3EBD}" vid="{EAE5D027-0642-4839-83B0-8C7D5CB919A4}"/>
    </a:ext>
  </a:extLst>
</a:theme>
</file>

<file path=ppt/theme/theme2.xml><?xml version="1.0" encoding="utf-8"?>
<a:theme xmlns:a="http://schemas.openxmlformats.org/drawingml/2006/main" name="Titelfoli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antonZug_PPT-Vorlage_allgemein_TEST.potx" id="{305AE43C-B565-4A70-9372-2179EA7C3EBD}" vid="{978ECA20-2CF9-4408-92C5-04B42610D131}"/>
    </a:ext>
  </a:extLst>
</a:theme>
</file>

<file path=ppt/theme/theme3.xml><?xml version="1.0" encoding="utf-8"?>
<a:theme xmlns:a="http://schemas.openxmlformats.org/drawingml/2006/main" name="Inhaltsfolien">
  <a:themeElements>
    <a:clrScheme name="Standarddesign 1">
      <a:dk1>
        <a:srgbClr val="000000"/>
      </a:dk1>
      <a:lt1>
        <a:srgbClr val="FFFFFF"/>
      </a:lt1>
      <a:dk2>
        <a:srgbClr val="B2B2B2"/>
      </a:dk2>
      <a:lt2>
        <a:srgbClr val="C3375A"/>
      </a:lt2>
      <a:accent1>
        <a:srgbClr val="0070B8"/>
      </a:accent1>
      <a:accent2>
        <a:srgbClr val="EBD21E"/>
      </a:accent2>
      <a:accent3>
        <a:srgbClr val="FFFFFF"/>
      </a:accent3>
      <a:accent4>
        <a:srgbClr val="000000"/>
      </a:accent4>
      <a:accent5>
        <a:srgbClr val="AABBD8"/>
      </a:accent5>
      <a:accent6>
        <a:srgbClr val="D5BE1A"/>
      </a:accent6>
      <a:hlink>
        <a:srgbClr val="AACD4B"/>
      </a:hlink>
      <a:folHlink>
        <a:srgbClr val="2D9B6E"/>
      </a:folHlink>
    </a:clrScheme>
    <a:fontScheme name="Standarddesign">
      <a:majorFont>
        <a:latin typeface="Arial Narrow"/>
        <a:ea typeface=""/>
        <a:cs typeface="Arial"/>
      </a:majorFont>
      <a:minorFont>
        <a:latin typeface="Arial Narrow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Narrow" pitchFamily="34" charset="0"/>
            <a:cs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">
        <a:dk1>
          <a:srgbClr val="000000"/>
        </a:dk1>
        <a:lt1>
          <a:srgbClr val="FFFFFF"/>
        </a:lt1>
        <a:dk2>
          <a:srgbClr val="B2B2B2"/>
        </a:dk2>
        <a:lt2>
          <a:srgbClr val="C3375A"/>
        </a:lt2>
        <a:accent1>
          <a:srgbClr val="0070B8"/>
        </a:accent1>
        <a:accent2>
          <a:srgbClr val="EBD21E"/>
        </a:accent2>
        <a:accent3>
          <a:srgbClr val="FFFFFF"/>
        </a:accent3>
        <a:accent4>
          <a:srgbClr val="000000"/>
        </a:accent4>
        <a:accent5>
          <a:srgbClr val="AABBD8"/>
        </a:accent5>
        <a:accent6>
          <a:srgbClr val="D5BE1A"/>
        </a:accent6>
        <a:hlink>
          <a:srgbClr val="AACD4B"/>
        </a:hlink>
        <a:folHlink>
          <a:srgbClr val="2D9B6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KantonZug_PPT-Vorlage_allgemein_TEST.potx" id="{305AE43C-B565-4A70-9372-2179EA7C3EBD}" vid="{A4FFB06A-B5C0-42B7-B69E-991B8678ADA4}"/>
    </a:ext>
  </a:extLst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document xmlns="http://www.docugate.com/2015/docugatedatastorexml">
  <snapins xmlns=""/>
</document>
</file>

<file path=customXml/itemProps1.xml><?xml version="1.0" encoding="utf-8"?>
<ds:datastoreItem xmlns:ds="http://schemas.openxmlformats.org/officeDocument/2006/customXml" ds:itemID="{D6FAEC13-B996-461B-9A70-101C8C311F59}">
  <ds:schemaRefs>
    <ds:schemaRef ds:uri="http://www.docugate.com/2015/docugatedatastorexml"/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123</Words>
  <Application>Microsoft Office PowerPoint</Application>
  <PresentationFormat>Bildschirmpräsentation (16:9)</PresentationFormat>
  <Paragraphs>31</Paragraphs>
  <Slides>10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8" baseType="lpstr">
      <vt:lpstr>Arial</vt:lpstr>
      <vt:lpstr>Arial Narrow</vt:lpstr>
      <vt:lpstr>Calibri Light</vt:lpstr>
      <vt:lpstr>Wingdings</vt:lpstr>
      <vt:lpstr>Titelbild, Schlussbild</vt:lpstr>
      <vt:lpstr>Titelfolie</vt:lpstr>
      <vt:lpstr>Inhaltsfolien</vt:lpstr>
      <vt:lpstr>Chart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Nicole Zimmermann</dc:creator>
  <cp:lastModifiedBy>Yvonne Valentino</cp:lastModifiedBy>
  <cp:revision>146</cp:revision>
  <cp:lastPrinted>2024-08-02T07:59:34Z</cp:lastPrinted>
  <dcterms:created xsi:type="dcterms:W3CDTF">2021-07-13T06:33:06Z</dcterms:created>
  <dcterms:modified xsi:type="dcterms:W3CDTF">2025-02-06T07:13:27Z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id">
    <vt:lpwstr>d3fbf83f-0cce-449c-a476-15f302320692</vt:lpwstr>
  </property>
  <property fmtid="{D5CDD505-2E9C-101B-9397-08002B2CF9AE}" pid="3" name="templateexternalid">
    <vt:lpwstr>29ff22d0-cbf2-49cd-89e2-a198cbdda4ac</vt:lpwstr>
  </property>
  <property fmtid="{D5CDD505-2E9C-101B-9397-08002B2CF9AE}" pid="4" name="languagekey">
    <vt:lpwstr>DE</vt:lpwstr>
  </property>
  <property fmtid="{D5CDD505-2E9C-101B-9397-08002B2CF9AE}" pid="5" name="taskpaneguid">
    <vt:lpwstr>a0991873-b3ab-40bc-ae03-4d7b89360c82</vt:lpwstr>
  </property>
  <property fmtid="{D5CDD505-2E9C-101B-9397-08002B2CF9AE}" pid="6" name="taskpaneenablemanually">
    <vt:lpwstr>Manually</vt:lpwstr>
  </property>
  <property fmtid="{D5CDD505-2E9C-101B-9397-08002B2CF9AE}" pid="7" name="templatename">
    <vt:lpwstr>PPT-Vorlage allgemein 16:9</vt:lpwstr>
  </property>
  <property fmtid="{D5CDD505-2E9C-101B-9397-08002B2CF9AE}" pid="8" name="docugatedocumenthasdatastore">
    <vt:lpwstr>True</vt:lpwstr>
  </property>
  <property fmtid="{D5CDD505-2E9C-101B-9397-08002B2CF9AE}" pid="9" name="templatedisplayname">
    <vt:lpwstr>PPT-Vorlage allgemein 16:9</vt:lpwstr>
  </property>
  <property fmtid="{D5CDD505-2E9C-101B-9397-08002B2CF9AE}" pid="10" name="dgworkflowid">
    <vt:lpwstr>74cca944-ee14-4be8-ba7d-607b9e91a4d3</vt:lpwstr>
  </property>
  <property fmtid="{D5CDD505-2E9C-101B-9397-08002B2CF9AE}" pid="11" name="docugatedocumentversion">
    <vt:lpwstr>5.16.0.1</vt:lpwstr>
  </property>
  <property fmtid="{D5CDD505-2E9C-101B-9397-08002B2CF9AE}" pid="12" name="docugatedocumentcreationpath">
    <vt:lpwstr>C:\Users\muia\AppData\Local\Temp\Docugate\Documents\xnfydx4n.pptx</vt:lpwstr>
  </property>
  <property fmtid="{D5CDD505-2E9C-101B-9397-08002B2CF9AE}" pid="13" name="MSIP_Label_5f6c350c-d04c-42cf-a2dc-28029b354aa8_Enabled">
    <vt:lpwstr>true</vt:lpwstr>
  </property>
  <property fmtid="{D5CDD505-2E9C-101B-9397-08002B2CF9AE}" pid="14" name="MSIP_Label_5f6c350c-d04c-42cf-a2dc-28029b354aa8_SetDate">
    <vt:lpwstr>2024-09-02T05:10:51Z</vt:lpwstr>
  </property>
  <property fmtid="{D5CDD505-2E9C-101B-9397-08002B2CF9AE}" pid="15" name="MSIP_Label_5f6c350c-d04c-42cf-a2dc-28029b354aa8_Method">
    <vt:lpwstr>Standard</vt:lpwstr>
  </property>
  <property fmtid="{D5CDD505-2E9C-101B-9397-08002B2CF9AE}" pid="16" name="MSIP_Label_5f6c350c-d04c-42cf-a2dc-28029b354aa8_Name">
    <vt:lpwstr>KTZG_Intern</vt:lpwstr>
  </property>
  <property fmtid="{D5CDD505-2E9C-101B-9397-08002B2CF9AE}" pid="17" name="MSIP_Label_5f6c350c-d04c-42cf-a2dc-28029b354aa8_SiteId">
    <vt:lpwstr>7b979bcc-f4f4-4d20-8c59-e9b7a9406038</vt:lpwstr>
  </property>
  <property fmtid="{D5CDD505-2E9C-101B-9397-08002B2CF9AE}" pid="18" name="MSIP_Label_5f6c350c-d04c-42cf-a2dc-28029b354aa8_ActionId">
    <vt:lpwstr>5ba0f073-1895-43cf-920b-3e1221f7a3b3</vt:lpwstr>
  </property>
  <property fmtid="{D5CDD505-2E9C-101B-9397-08002B2CF9AE}" pid="19" name="MSIP_Label_5f6c350c-d04c-42cf-a2dc-28029b354aa8_ContentBits">
    <vt:lpwstr>0</vt:lpwstr>
  </property>
</Properties>
</file>